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2" r:id="rId3"/>
    <p:sldId id="273" r:id="rId4"/>
    <p:sldId id="274" r:id="rId5"/>
    <p:sldId id="275" r:id="rId6"/>
    <p:sldId id="276" r:id="rId7"/>
    <p:sldId id="287" r:id="rId8"/>
    <p:sldId id="262" r:id="rId9"/>
    <p:sldId id="280" r:id="rId10"/>
    <p:sldId id="282" r:id="rId11"/>
    <p:sldId id="293" r:id="rId12"/>
    <p:sldId id="283" r:id="rId13"/>
    <p:sldId id="294" r:id="rId14"/>
    <p:sldId id="284" r:id="rId15"/>
    <p:sldId id="286" r:id="rId16"/>
    <p:sldId id="288" r:id="rId17"/>
    <p:sldId id="257" r:id="rId18"/>
    <p:sldId id="268" r:id="rId19"/>
    <p:sldId id="277" r:id="rId20"/>
    <p:sldId id="258" r:id="rId21"/>
    <p:sldId id="270" r:id="rId22"/>
    <p:sldId id="259" r:id="rId23"/>
    <p:sldId id="278" r:id="rId24"/>
    <p:sldId id="279" r:id="rId25"/>
    <p:sldId id="267" r:id="rId26"/>
    <p:sldId id="260" r:id="rId27"/>
    <p:sldId id="291" r:id="rId28"/>
    <p:sldId id="261" r:id="rId29"/>
    <p:sldId id="263" r:id="rId30"/>
    <p:sldId id="285" r:id="rId31"/>
    <p:sldId id="264" r:id="rId32"/>
    <p:sldId id="289" r:id="rId33"/>
    <p:sldId id="290" r:id="rId34"/>
    <p:sldId id="265" r:id="rId35"/>
    <p:sldId id="295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-104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B31F-6D20-C942-A790-13EFF2C0352C}" type="datetimeFigureOut">
              <a:rPr lang="en-US" smtClean="0"/>
              <a:t>18-05-03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F20C2-7754-484D-83F4-41D11F7A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5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AF3CF-04FC-D445-AD74-70E166C96D53}" type="datetimeFigureOut">
              <a:rPr lang="en-US" smtClean="0"/>
              <a:t>18-05-03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7AD60-527E-2249-89A3-6A29E5184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5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7AD60-527E-2249-89A3-6A29E51841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9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B1EBD-73D9-2E4D-86D6-BB0BCF23CD0F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8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3E12-FB27-1B44-8958-5780944FCFFB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19C69-5929-1145-8C53-899555AC914A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234A-8D0D-124A-9216-73854C58C326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9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8606-418C-E84B-B041-0C4271606D9A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7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58A9-D286-E241-93B1-A56FB1E6A499}" type="datetime1">
              <a:rPr lang="en-CA" smtClean="0"/>
              <a:t>18-05-03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8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9C0D1-C5AA-5E43-9559-288B5B493B4D}" type="datetime1">
              <a:rPr lang="en-CA" smtClean="0"/>
              <a:t>18-05-03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8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9E42-DF36-6942-91A4-912CB1B22841}" type="datetime1">
              <a:rPr lang="en-CA" smtClean="0"/>
              <a:t>18-05-03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F88D5-3A7F-A64D-8E8B-CC976C18894F}" type="datetime1">
              <a:rPr lang="en-CA" smtClean="0"/>
              <a:t>18-05-03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BAC3-B89A-DA4C-9BBC-6343B7F07144}" type="datetime1">
              <a:rPr lang="en-CA" smtClean="0"/>
              <a:t>18-05-03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7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CF89-FFA1-644E-A2A3-E18D94738043}" type="datetime1">
              <a:rPr lang="en-CA" smtClean="0"/>
              <a:t>18-05-03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6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35752"/>
            <a:ext cx="8229600" cy="519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A47B-B468-D847-ABF7-BA2B1C179C77}" type="datetime1">
              <a:rPr lang="en-CA" smtClean="0"/>
              <a:t>18-05-03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BCFA-1997-7144-87C6-F6F4E3F5F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1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r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3389/fpls.2015.0080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Saving the planet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Microbes for people, bees, soil and processing waste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5" name="Picture 4" descr="brand_2012.pdf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8" y="533619"/>
            <a:ext cx="8455821" cy="1730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615" y="5177135"/>
            <a:ext cx="14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7F7F7F"/>
                </a:solidFill>
              </a:rPr>
              <a:t>Greg Gloor</a:t>
            </a:r>
          </a:p>
          <a:p>
            <a:pPr algn="ctr"/>
            <a:r>
              <a:rPr lang="en-US" sz="1200" dirty="0" smtClean="0">
                <a:solidFill>
                  <a:srgbClr val="7F7F7F"/>
                </a:solidFill>
              </a:rPr>
              <a:t>Biochemistry, UWO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7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457200" y="1122064"/>
            <a:ext cx="4424654" cy="376076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359" b="-1796"/>
          <a:stretch/>
        </p:blipFill>
        <p:spPr>
          <a:xfrm>
            <a:off x="6486954" y="166460"/>
            <a:ext cx="2199846" cy="69050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74" y="2803413"/>
            <a:ext cx="6805984" cy="1828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3798" y="6128196"/>
            <a:ext cx="5631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Raymann</a:t>
            </a:r>
            <a:r>
              <a:rPr lang="en-US" sz="1000" dirty="0" smtClean="0">
                <a:solidFill>
                  <a:srgbClr val="7F7F7F"/>
                </a:solidFill>
              </a:rPr>
              <a:t> (2108) </a:t>
            </a:r>
            <a:r>
              <a:rPr lang="en-US" sz="1000" dirty="0" err="1" smtClean="0">
                <a:solidFill>
                  <a:srgbClr val="7F7F7F"/>
                </a:solidFill>
              </a:rPr>
              <a:t>Imidacloprid</a:t>
            </a:r>
            <a:r>
              <a:rPr lang="en-US" sz="1000" dirty="0" smtClean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decreases honey bee survival but does not affect </a:t>
            </a:r>
            <a:r>
              <a:rPr lang="en-US" sz="1000" dirty="0" smtClean="0">
                <a:solidFill>
                  <a:srgbClr val="7F7F7F"/>
                </a:solidFill>
              </a:rPr>
              <a:t>the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AEM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81854" y="2579515"/>
            <a:ext cx="3138604" cy="2179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457200" y="1122064"/>
            <a:ext cx="4424654" cy="376076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359" b="-1796"/>
          <a:stretch/>
        </p:blipFill>
        <p:spPr>
          <a:xfrm>
            <a:off x="6486954" y="166460"/>
            <a:ext cx="2199846" cy="69050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74" y="2803413"/>
            <a:ext cx="6805984" cy="1828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3798" y="6128196"/>
            <a:ext cx="5631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Raymann</a:t>
            </a:r>
            <a:r>
              <a:rPr lang="en-US" sz="1000" dirty="0" smtClean="0">
                <a:solidFill>
                  <a:srgbClr val="7F7F7F"/>
                </a:solidFill>
              </a:rPr>
              <a:t> (2108) </a:t>
            </a:r>
            <a:r>
              <a:rPr lang="en-US" sz="1000" dirty="0" err="1" smtClean="0">
                <a:solidFill>
                  <a:srgbClr val="7F7F7F"/>
                </a:solidFill>
              </a:rPr>
              <a:t>Imidacloprid</a:t>
            </a:r>
            <a:r>
              <a:rPr lang="en-US" sz="1000" dirty="0" smtClean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decreases honey bee survival but does not affect </a:t>
            </a:r>
            <a:r>
              <a:rPr lang="en-US" sz="1000" dirty="0" smtClean="0">
                <a:solidFill>
                  <a:srgbClr val="7F7F7F"/>
                </a:solidFill>
              </a:rPr>
              <a:t>the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AEM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9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1479" y="5967723"/>
            <a:ext cx="5074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Daisley</a:t>
            </a:r>
            <a:r>
              <a:rPr lang="en-US" sz="1000" dirty="0" smtClean="0">
                <a:solidFill>
                  <a:srgbClr val="7F7F7F"/>
                </a:solidFill>
              </a:rPr>
              <a:t> (2017) </a:t>
            </a:r>
            <a:r>
              <a:rPr lang="en-US" sz="1000" dirty="0" err="1" smtClean="0">
                <a:solidFill>
                  <a:srgbClr val="7F7F7F"/>
                </a:solidFill>
              </a:rPr>
              <a:t>Neonicotinoid</a:t>
            </a:r>
            <a:r>
              <a:rPr lang="en-US" sz="1000" dirty="0">
                <a:solidFill>
                  <a:srgbClr val="7F7F7F"/>
                </a:solidFill>
              </a:rPr>
              <a:t>-induced pathogen susceptibility is mitigated by </a:t>
            </a:r>
            <a:r>
              <a:rPr lang="en-US" sz="1000" i="1" dirty="0">
                <a:solidFill>
                  <a:srgbClr val="7F7F7F"/>
                </a:solidFill>
              </a:rPr>
              <a:t>Lactobacillus </a:t>
            </a:r>
            <a:r>
              <a:rPr lang="en-US" sz="1000" i="1" dirty="0" err="1">
                <a:solidFill>
                  <a:srgbClr val="7F7F7F"/>
                </a:solidFill>
              </a:rPr>
              <a:t>plantarum</a:t>
            </a:r>
            <a:r>
              <a:rPr lang="en-US" sz="1000" i="1" dirty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immune stimulation in a </a:t>
            </a:r>
            <a:r>
              <a:rPr lang="en-US" sz="1000" i="1" dirty="0">
                <a:solidFill>
                  <a:srgbClr val="7F7F7F"/>
                </a:solidFill>
              </a:rPr>
              <a:t>Drosophila melanogaster </a:t>
            </a:r>
            <a:r>
              <a:rPr lang="en-US" sz="1000" dirty="0" smtClean="0">
                <a:solidFill>
                  <a:srgbClr val="7F7F7F"/>
                </a:solidFill>
              </a:rPr>
              <a:t>model Sci. Rep.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917" y="166460"/>
            <a:ext cx="1158136" cy="64465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359" b="-1796"/>
          <a:stretch/>
        </p:blipFill>
        <p:spPr>
          <a:xfrm>
            <a:off x="6486954" y="166460"/>
            <a:ext cx="2199846" cy="690501"/>
          </a:xfrm>
        </p:spPr>
      </p:pic>
      <p:cxnSp>
        <p:nvCxnSpPr>
          <p:cNvPr id="8" name="Straight Connector 7"/>
          <p:cNvCxnSpPr/>
          <p:nvPr/>
        </p:nvCxnSpPr>
        <p:spPr>
          <a:xfrm>
            <a:off x="6691053" y="342989"/>
            <a:ext cx="593300" cy="282732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691053" y="342989"/>
            <a:ext cx="593300" cy="282732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14" y="1793713"/>
            <a:ext cx="5409439" cy="36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plastic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5443" r="5443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5" y="4207607"/>
            <a:ext cx="6373389" cy="19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3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plastic and the magic enzyme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3958" y="6183682"/>
            <a:ext cx="5182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The enzyme degrading PET plastic (Dennis Schroeder</a:t>
            </a:r>
            <a:r>
              <a:rPr lang="en-US" sz="1000" dirty="0" smtClean="0">
                <a:solidFill>
                  <a:srgbClr val="7F7F7F"/>
                </a:solidFill>
              </a:rPr>
              <a:t>/National Renewable Resource Laboratory)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93" y="3336417"/>
            <a:ext cx="1741244" cy="973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53" y="790933"/>
            <a:ext cx="4870287" cy="162667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552" r="-286"/>
          <a:stretch/>
        </p:blipFill>
        <p:spPr>
          <a:xfrm>
            <a:off x="457200" y="2020825"/>
            <a:ext cx="3858189" cy="382609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2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plastic and the magic enzyme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2315" b="-12315"/>
          <a:stretch>
            <a:fillRect/>
          </a:stretch>
        </p:blipFill>
        <p:spPr>
          <a:xfrm>
            <a:off x="1536047" y="1576932"/>
            <a:ext cx="6354949" cy="4008069"/>
          </a:xfrm>
        </p:spPr>
      </p:pic>
      <p:sp>
        <p:nvSpPr>
          <p:cNvPr id="6" name="TextBox 5"/>
          <p:cNvSpPr txBox="1"/>
          <p:nvPr/>
        </p:nvSpPr>
        <p:spPr>
          <a:xfrm>
            <a:off x="1616244" y="6183682"/>
            <a:ext cx="7443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Shirke</a:t>
            </a:r>
            <a:r>
              <a:rPr lang="en-US" sz="1000" dirty="0" smtClean="0">
                <a:solidFill>
                  <a:srgbClr val="7F7F7F"/>
                </a:solidFill>
              </a:rPr>
              <a:t> (2018) Stabilizing </a:t>
            </a:r>
            <a:r>
              <a:rPr lang="en-US" sz="1000" dirty="0">
                <a:solidFill>
                  <a:srgbClr val="7F7F7F"/>
                </a:solidFill>
              </a:rPr>
              <a:t>Leaf and Branch Compost </a:t>
            </a:r>
            <a:r>
              <a:rPr lang="en-US" sz="1000" dirty="0" err="1">
                <a:solidFill>
                  <a:srgbClr val="7F7F7F"/>
                </a:solidFill>
              </a:rPr>
              <a:t>Cutinase</a:t>
            </a:r>
            <a:r>
              <a:rPr lang="en-US" sz="1000" dirty="0">
                <a:solidFill>
                  <a:srgbClr val="7F7F7F"/>
                </a:solidFill>
              </a:rPr>
              <a:t> (LCC) with Glycosylation: Mechanism and Effect on PET </a:t>
            </a:r>
            <a:r>
              <a:rPr lang="en-US" sz="1000" dirty="0" smtClean="0">
                <a:solidFill>
                  <a:srgbClr val="7F7F7F"/>
                </a:solidFill>
              </a:rPr>
              <a:t>Hydrolysis. Biochemistry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0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usually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It takes an ecosystem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932" y="2988733"/>
            <a:ext cx="3241591" cy="32131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Definition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microbiome</a:t>
            </a:r>
            <a:r>
              <a:rPr lang="en-US" dirty="0" smtClean="0"/>
              <a:t> is a stable assemblage of micro-organisms and their genes that co-operate and compete </a:t>
            </a:r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smtClean="0">
                <a:solidFill>
                  <a:srgbClr val="7F7F7F"/>
                </a:solidFill>
              </a:rPr>
              <a:t>with themselves and the </a:t>
            </a:r>
            <a:r>
              <a:rPr lang="en-US" dirty="0" smtClean="0">
                <a:solidFill>
                  <a:srgbClr val="7F7F7F"/>
                </a:solidFill>
              </a:rPr>
              <a:t>substrate</a:t>
            </a:r>
            <a:r>
              <a:rPr lang="en-US" dirty="0" smtClean="0">
                <a:solidFill>
                  <a:srgbClr val="7F7F7F"/>
                </a:solidFill>
              </a:rPr>
              <a:t>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5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recognize a </a:t>
            </a:r>
            <a:r>
              <a:rPr lang="en-US" b="1" dirty="0" err="1" smtClean="0"/>
              <a:t>microbiome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Observable</a:t>
            </a:r>
          </a:p>
          <a:p>
            <a:r>
              <a:rPr lang="en-US" dirty="0" smtClean="0"/>
              <a:t>Stable</a:t>
            </a:r>
          </a:p>
          <a:p>
            <a:r>
              <a:rPr lang="en-US" dirty="0" smtClean="0"/>
              <a:t>Functional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84" y="960101"/>
            <a:ext cx="5375304" cy="4497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186" y="3732770"/>
            <a:ext cx="2005952" cy="1026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48138" y="3784284"/>
            <a:ext cx="1086063" cy="11275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23696" y="6110129"/>
            <a:ext cx="4096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Hammer (2017) Caterpillars </a:t>
            </a:r>
            <a:r>
              <a:rPr lang="en-US" sz="1000" dirty="0">
                <a:solidFill>
                  <a:srgbClr val="7F7F7F"/>
                </a:solidFill>
              </a:rPr>
              <a:t>lack a resident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PNAS 114:9641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0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recognize a </a:t>
            </a:r>
            <a:r>
              <a:rPr lang="en-US" b="1" dirty="0" err="1" smtClean="0"/>
              <a:t>microbiome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BFBFBF"/>
                </a:solidFill>
              </a:rPr>
              <a:t>Observable</a:t>
            </a:r>
          </a:p>
          <a:p>
            <a:r>
              <a:rPr lang="en-US" dirty="0" smtClean="0"/>
              <a:t>Stable</a:t>
            </a:r>
          </a:p>
          <a:p>
            <a:r>
              <a:rPr lang="en-US" dirty="0" smtClean="0"/>
              <a:t>Functional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3696" y="6110129"/>
            <a:ext cx="4096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Hammer (2017) Caterpillars </a:t>
            </a:r>
            <a:r>
              <a:rPr lang="en-US" sz="1000" dirty="0">
                <a:solidFill>
                  <a:srgbClr val="7F7F7F"/>
                </a:solidFill>
              </a:rPr>
              <a:t>lack a resident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PNAS 114:9641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84" y="960101"/>
            <a:ext cx="5375304" cy="449770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sense </a:t>
            </a:r>
            <a:r>
              <a:rPr lang="en-US" smtClean="0"/>
              <a:t>of proportion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0" r="201"/>
          <a:stretch/>
        </p:blipFill>
        <p:spPr>
          <a:xfrm>
            <a:off x="457200" y="935752"/>
            <a:ext cx="6480771" cy="5190412"/>
          </a:xfrm>
        </p:spPr>
      </p:pic>
      <p:sp>
        <p:nvSpPr>
          <p:cNvPr id="3" name="TextBox 2"/>
          <p:cNvSpPr txBox="1"/>
          <p:nvPr/>
        </p:nvSpPr>
        <p:spPr>
          <a:xfrm>
            <a:off x="5916968" y="6183698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xkcd.com</a:t>
            </a:r>
            <a:r>
              <a:rPr lang="en-US" sz="1000" dirty="0">
                <a:solidFill>
                  <a:srgbClr val="7F7F7F"/>
                </a:solidFill>
              </a:rPr>
              <a:t>/1338/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recognize a </a:t>
            </a:r>
            <a:r>
              <a:rPr lang="en-US" b="1" dirty="0" err="1" smtClean="0"/>
              <a:t>microbiome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Observable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Stable</a:t>
            </a:r>
          </a:p>
          <a:p>
            <a:r>
              <a:rPr lang="en-US" dirty="0" smtClean="0"/>
              <a:t>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535"/>
          <a:stretch/>
        </p:blipFill>
        <p:spPr>
          <a:xfrm>
            <a:off x="4109573" y="1228809"/>
            <a:ext cx="3422455" cy="433642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23696" y="6110129"/>
            <a:ext cx="4096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Hammer (2017) Caterpillars </a:t>
            </a:r>
            <a:r>
              <a:rPr lang="en-US" sz="1000" dirty="0">
                <a:solidFill>
                  <a:srgbClr val="7F7F7F"/>
                </a:solidFill>
              </a:rPr>
              <a:t>lack a resident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PNAS 114:9641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recognize a </a:t>
            </a:r>
            <a:r>
              <a:rPr lang="en-US" b="1" dirty="0" err="1" smtClean="0"/>
              <a:t>microbiome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BFBFBF"/>
                </a:solidFill>
              </a:rPr>
              <a:t>Observable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Stable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Functional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9"/>
          <a:stretch/>
        </p:blipFill>
        <p:spPr>
          <a:xfrm>
            <a:off x="4235780" y="1740017"/>
            <a:ext cx="3067866" cy="267516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23696" y="6110129"/>
            <a:ext cx="4096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Hammer (2017) Caterpillars </a:t>
            </a:r>
            <a:r>
              <a:rPr lang="en-US" sz="1000" dirty="0">
                <a:solidFill>
                  <a:srgbClr val="7F7F7F"/>
                </a:solidFill>
              </a:rPr>
              <a:t>lack a resident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PNAS 114:9641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2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err="1" smtClean="0"/>
              <a:t>microbiome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90" r="-1190"/>
          <a:stretch>
            <a:fillRect/>
          </a:stretch>
        </p:blipFill>
        <p:spPr>
          <a:xfrm>
            <a:off x="3631165" y="2036162"/>
            <a:ext cx="4777269" cy="3013439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88152"/>
            <a:ext cx="2814763" cy="519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Observable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Stable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Functional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2291" y="6054769"/>
            <a:ext cx="6571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Sinha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(2017) Quantification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of Human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Stability Over 6 Months: Implications for Epidemiologic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Studies.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. J.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Epi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8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err="1" smtClean="0"/>
              <a:t>microbiome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88152"/>
            <a:ext cx="2814763" cy="519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Arial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Observable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Functional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4213" y="6183931"/>
            <a:ext cx="3649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Amon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(2016) What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is the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? ADC Education and Practice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72" y="1685384"/>
            <a:ext cx="5166815" cy="40244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analysis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767" b="-767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10" y="5075377"/>
            <a:ext cx="757972" cy="38557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2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trumps taxonomy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849165"/>
            <a:ext cx="853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Fernàndez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1999). How stable is stable? Function versus community composition. Appl. Environ.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65, 3697–3704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Langenheder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 (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2005). Weak coupling between community composition and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functioning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of aquatic bacteria.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Limnol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Oceanogr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50, 957–967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(2013) Comparative meta-RNA-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seq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of the vaginal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microbiota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and differential expression by Lactobacillus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iners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in health and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dysbiosis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1:12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7" name="Content Placeholder 6" descr="function_trumps_taxonomy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6" b="-5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008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the pan-genome!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04" r="-946"/>
          <a:stretch/>
        </p:blipFill>
        <p:spPr>
          <a:xfrm>
            <a:off x="2344074" y="1101409"/>
            <a:ext cx="4346194" cy="4299864"/>
          </a:xfrm>
        </p:spPr>
      </p:pic>
      <p:sp>
        <p:nvSpPr>
          <p:cNvPr id="4" name="TextBox 3"/>
          <p:cNvSpPr txBox="1"/>
          <p:nvPr/>
        </p:nvSpPr>
        <p:spPr>
          <a:xfrm>
            <a:off x="457200" y="6126164"/>
            <a:ext cx="856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Macklaim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(2013) Comparative meta-RNA-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seq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of the vaginal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microbiota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and differential expression by Lactobacillus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iners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in health and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dysbiosis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1:12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06699" y="1672346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710810" y="1857012"/>
            <a:ext cx="1695889" cy="280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3"/>
          <a:srcRect l="-10664" r="-10664"/>
          <a:stretch>
            <a:fillRect/>
          </a:stretch>
        </p:blipFill>
        <p:spPr>
          <a:xfrm>
            <a:off x="2082099" y="1810878"/>
            <a:ext cx="5001198" cy="31542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Ecosystem therapeutics for </a:t>
            </a:r>
            <a:r>
              <a:rPr lang="en-US" i="1" dirty="0" smtClean="0"/>
              <a:t>Clostridium</a:t>
            </a:r>
            <a:r>
              <a:rPr lang="en-US" dirty="0" smtClean="0"/>
              <a:t> </a:t>
            </a:r>
            <a:r>
              <a:rPr lang="en-US" i="1" dirty="0" err="1" smtClean="0"/>
              <a:t>difficile</a:t>
            </a:r>
            <a:endParaRPr lang="en-US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73204" y="2559986"/>
            <a:ext cx="2201616" cy="1774142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033716" y="2714655"/>
            <a:ext cx="1130255" cy="873816"/>
          </a:xfrm>
          <a:prstGeom prst="straightConnector1">
            <a:avLst/>
          </a:prstGeom>
          <a:ln w="57150" cmpd="sng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2"/>
          <p:cNvPicPr>
            <a:picLocks noChangeAspect="1"/>
          </p:cNvPicPr>
          <p:nvPr/>
        </p:nvPicPr>
        <p:blipFill rotWithShape="1">
          <a:blip r:embed="rId4"/>
          <a:srcRect l="47862" t="78700" r="-206"/>
          <a:stretch/>
        </p:blipFill>
        <p:spPr>
          <a:xfrm>
            <a:off x="6035162" y="1454414"/>
            <a:ext cx="1841957" cy="11055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38544" y="4835116"/>
            <a:ext cx="9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47%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1921996" y="3027575"/>
            <a:ext cx="9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18%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75885" y="6079117"/>
            <a:ext cx="757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Petrof</a:t>
            </a:r>
            <a:r>
              <a:rPr lang="en-US" sz="1000" dirty="0" smtClean="0">
                <a:solidFill>
                  <a:srgbClr val="7F7F7F"/>
                </a:solidFill>
              </a:rPr>
              <a:t> (2013) Stool </a:t>
            </a:r>
            <a:r>
              <a:rPr lang="en-US" sz="1000" dirty="0">
                <a:solidFill>
                  <a:srgbClr val="7F7F7F"/>
                </a:solidFill>
              </a:rPr>
              <a:t>substitute transplant therapy for the eradication of Clostridium </a:t>
            </a:r>
            <a:r>
              <a:rPr lang="en-US" sz="1000" dirty="0" err="1">
                <a:solidFill>
                  <a:srgbClr val="7F7F7F"/>
                </a:solidFill>
              </a:rPr>
              <a:t>difficile</a:t>
            </a:r>
            <a:r>
              <a:rPr lang="en-US" sz="1000" dirty="0">
                <a:solidFill>
                  <a:srgbClr val="7F7F7F"/>
                </a:solidFill>
              </a:rPr>
              <a:t> infection: ‘</a:t>
            </a:r>
            <a:r>
              <a:rPr lang="en-US" sz="1000" dirty="0" err="1">
                <a:solidFill>
                  <a:srgbClr val="7F7F7F"/>
                </a:solidFill>
              </a:rPr>
              <a:t>RePOOPulating</a:t>
            </a:r>
            <a:r>
              <a:rPr lang="en-US" sz="1000" dirty="0">
                <a:solidFill>
                  <a:srgbClr val="7F7F7F"/>
                </a:solidFill>
              </a:rPr>
              <a:t>’ the </a:t>
            </a:r>
            <a:r>
              <a:rPr lang="en-US" sz="1000" dirty="0" smtClean="0">
                <a:solidFill>
                  <a:srgbClr val="7F7F7F"/>
                </a:solidFill>
              </a:rPr>
              <a:t>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1:3</a:t>
            </a:r>
          </a:p>
          <a:p>
            <a:r>
              <a:rPr lang="en-US" sz="1000" dirty="0" err="1" smtClean="0">
                <a:solidFill>
                  <a:srgbClr val="7F7F7F"/>
                </a:solidFill>
              </a:rPr>
              <a:t>Petrof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smtClean="0">
                <a:solidFill>
                  <a:srgbClr val="7F7F7F"/>
                </a:solidFill>
              </a:rPr>
              <a:t>(2013) Microbial </a:t>
            </a:r>
            <a:r>
              <a:rPr lang="en-US" sz="1000" dirty="0">
                <a:solidFill>
                  <a:srgbClr val="7F7F7F"/>
                </a:solidFill>
              </a:rPr>
              <a:t>ecosystems therapeutics: a new paradigm in medicine</a:t>
            </a:r>
            <a:r>
              <a:rPr lang="en-US" sz="1000" dirty="0" smtClean="0">
                <a:solidFill>
                  <a:srgbClr val="7F7F7F"/>
                </a:solidFill>
              </a:rPr>
              <a:t>?, Ben. Microbes 4:53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Modulating the human </a:t>
            </a:r>
            <a:r>
              <a:rPr lang="en-US" dirty="0" err="1" smtClean="0"/>
              <a:t>microbiome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22" r="-3422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8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Waste-water		</a:t>
            </a:r>
            <a:endParaRPr lang="en-US" dirty="0"/>
          </a:p>
        </p:txBody>
      </p:sp>
      <p:pic>
        <p:nvPicPr>
          <p:cNvPr id="6" name="Content Placeholder 5" descr="filtering_diagr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6" b="737"/>
          <a:stretch/>
        </p:blipFill>
        <p:spPr>
          <a:xfrm>
            <a:off x="457200" y="943273"/>
            <a:ext cx="8229600" cy="19173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17" y="2860647"/>
            <a:ext cx="1827870" cy="1146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58" y="2860647"/>
            <a:ext cx="1827870" cy="11461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39267" y="4346457"/>
            <a:ext cx="201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Alkane degradation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53158" y="4340582"/>
            <a:ext cx="177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PAH degradation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16853" y="6161764"/>
            <a:ext cx="2669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Jean </a:t>
            </a:r>
            <a:r>
              <a:rPr lang="en-US" sz="1000" dirty="0" err="1" smtClean="0">
                <a:solidFill>
                  <a:srgbClr val="7F7F7F"/>
                </a:solidFill>
              </a:rPr>
              <a:t>Macklaim</a:t>
            </a:r>
            <a:r>
              <a:rPr lang="en-US" sz="1000" dirty="0" smtClean="0">
                <a:solidFill>
                  <a:srgbClr val="7F7F7F"/>
                </a:solidFill>
              </a:rPr>
              <a:t>, Tom </a:t>
            </a:r>
            <a:r>
              <a:rPr lang="en-US" sz="1000" dirty="0" err="1" smtClean="0">
                <a:solidFill>
                  <a:srgbClr val="7F7F7F"/>
                </a:solidFill>
              </a:rPr>
              <a:t>Mcmurrough</a:t>
            </a:r>
            <a:r>
              <a:rPr lang="en-US" sz="1000" dirty="0" smtClean="0">
                <a:solidFill>
                  <a:srgbClr val="7F7F7F"/>
                </a:solidFill>
              </a:rPr>
              <a:t>, Dan </a:t>
            </a:r>
            <a:r>
              <a:rPr lang="en-US" sz="1000" dirty="0" err="1" smtClean="0">
                <a:solidFill>
                  <a:srgbClr val="7F7F7F"/>
                </a:solidFill>
              </a:rPr>
              <a:t>Giguere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0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sense </a:t>
            </a:r>
            <a:r>
              <a:rPr lang="en-US" smtClean="0"/>
              <a:t>of proportion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16968" y="6183698"/>
            <a:ext cx="2737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/wiki/Biomass_(ecology)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4" r="-13422"/>
          <a:stretch/>
        </p:blipFill>
        <p:spPr>
          <a:xfrm>
            <a:off x="457200" y="935752"/>
            <a:ext cx="7381763" cy="5190412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Waste-water		</a:t>
            </a:r>
            <a:endParaRPr lang="en-US" dirty="0"/>
          </a:p>
        </p:txBody>
      </p:sp>
      <p:pic>
        <p:nvPicPr>
          <p:cNvPr id="6" name="Content Placeholder 5" descr="filtering_diagr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6" b="737"/>
          <a:stretch/>
        </p:blipFill>
        <p:spPr>
          <a:xfrm>
            <a:off x="457200" y="943273"/>
            <a:ext cx="8229600" cy="19173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04" y="3576017"/>
            <a:ext cx="5656196" cy="2169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5047" y="6161764"/>
            <a:ext cx="831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Dan </a:t>
            </a:r>
            <a:r>
              <a:rPr lang="en-US" sz="1000" dirty="0" err="1" smtClean="0">
                <a:solidFill>
                  <a:srgbClr val="7F7F7F"/>
                </a:solidFill>
              </a:rPr>
              <a:t>Giguere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Maize </a:t>
            </a:r>
            <a:r>
              <a:rPr lang="en-US" dirty="0" err="1" smtClean="0"/>
              <a:t>endophytic</a:t>
            </a:r>
            <a:r>
              <a:rPr lang="en-US" dirty="0" smtClean="0"/>
              <a:t> </a:t>
            </a:r>
            <a:r>
              <a:rPr lang="en-US" dirty="0" err="1" smtClean="0"/>
              <a:t>microbiome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modifiable </a:t>
            </a:r>
          </a:p>
          <a:p>
            <a:pPr lvl="1"/>
            <a:r>
              <a:rPr lang="en-US" sz="1000" dirty="0" smtClean="0">
                <a:solidFill>
                  <a:srgbClr val="7F7F7F"/>
                </a:solidFill>
              </a:rPr>
              <a:t>(</a:t>
            </a:r>
            <a:r>
              <a:rPr lang="fr-FR" sz="1000" dirty="0">
                <a:solidFill>
                  <a:srgbClr val="7F7F7F"/>
                </a:solidFill>
              </a:rPr>
              <a:t>Front </a:t>
            </a:r>
            <a:r>
              <a:rPr lang="fr-FR" sz="1000" dirty="0" err="1">
                <a:solidFill>
                  <a:srgbClr val="7F7F7F"/>
                </a:solidFill>
              </a:rPr>
              <a:t>Microbiol</a:t>
            </a:r>
            <a:r>
              <a:rPr lang="fr-FR" sz="1000" dirty="0">
                <a:solidFill>
                  <a:srgbClr val="7F7F7F"/>
                </a:solidFill>
              </a:rPr>
              <a:t>. 2017; 8: 11</a:t>
            </a:r>
            <a:r>
              <a:rPr lang="fr-FR" sz="1000" dirty="0" smtClean="0">
                <a:solidFill>
                  <a:srgbClr val="7F7F7F"/>
                </a:solidFill>
              </a:rPr>
              <a:t>.)</a:t>
            </a:r>
          </a:p>
          <a:p>
            <a:r>
              <a:rPr lang="fr-FR" dirty="0" err="1" smtClean="0"/>
              <a:t>Correlates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genotype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sz="1100" dirty="0" err="1" smtClean="0">
                <a:solidFill>
                  <a:srgbClr val="7F7F7F"/>
                </a:solidFill>
              </a:rPr>
              <a:t>figshare.com</a:t>
            </a:r>
            <a:r>
              <a:rPr lang="fr-FR" sz="1100" dirty="0">
                <a:solidFill>
                  <a:srgbClr val="7F7F7F"/>
                </a:solidFill>
              </a:rPr>
              <a:t>/articles/</a:t>
            </a:r>
            <a:r>
              <a:rPr lang="fr-FR" sz="1100" dirty="0" smtClean="0">
                <a:solidFill>
                  <a:srgbClr val="7F7F7F"/>
                </a:solidFill>
              </a:rPr>
              <a:t>Composition_of_the_Maize_Endophytic_Microbiome_is_Correlated_with_Maize_Genotype)</a:t>
            </a:r>
          </a:p>
          <a:p>
            <a:pPr lvl="1"/>
            <a:r>
              <a:rPr lang="fr-FR" sz="1100" dirty="0">
                <a:solidFill>
                  <a:srgbClr val="7F7F7F"/>
                </a:solidFill>
              </a:rPr>
              <a:t>BMC Microbiology201414:</a:t>
            </a:r>
            <a:r>
              <a:rPr lang="fr-FR" sz="1100" dirty="0" smtClean="0">
                <a:solidFill>
                  <a:srgbClr val="7F7F7F"/>
                </a:solidFill>
              </a:rPr>
              <a:t>332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s antifungal</a:t>
            </a:r>
          </a:p>
          <a:p>
            <a:pPr lvl="1"/>
            <a:r>
              <a:rPr lang="en-US" sz="1100" dirty="0" smtClean="0">
                <a:solidFill>
                  <a:srgbClr val="7F7F7F"/>
                </a:solidFill>
              </a:rPr>
              <a:t>Front</a:t>
            </a:r>
            <a:r>
              <a:rPr lang="en-US" sz="1100" dirty="0">
                <a:solidFill>
                  <a:srgbClr val="7F7F7F"/>
                </a:solidFill>
              </a:rPr>
              <a:t>. Plant Sci., 06 October 2015 | </a:t>
            </a:r>
            <a:r>
              <a:rPr lang="en-US" sz="1100" dirty="0">
                <a:solidFill>
                  <a:srgbClr val="7F7F7F"/>
                </a:solidFill>
                <a:hlinkClick r:id="rId2"/>
              </a:rPr>
              <a:t>https://doi.org/10.3389/fpls.</a:t>
            </a:r>
            <a:r>
              <a:rPr lang="en-US" sz="1100" dirty="0" smtClean="0">
                <a:solidFill>
                  <a:srgbClr val="7F7F7F"/>
                </a:solidFill>
                <a:hlinkClick r:id="rId2"/>
              </a:rPr>
              <a:t>2015.00805</a:t>
            </a:r>
            <a:endParaRPr lang="en-US" sz="1100" dirty="0" smtClean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Correlates with root </a:t>
            </a:r>
            <a:r>
              <a:rPr lang="en-US" dirty="0" err="1" smtClean="0">
                <a:solidFill>
                  <a:srgbClr val="000000"/>
                </a:solidFill>
              </a:rPr>
              <a:t>microbiome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www.frontiersin.org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/articles/10.3389/fmicb.2018.00484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8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ideal case</a:t>
            </a:r>
            <a:endParaRPr lang="en-US" dirty="0"/>
          </a:p>
        </p:txBody>
      </p:sp>
      <p:pic>
        <p:nvPicPr>
          <p:cNvPr id="4" name="Content Placeholder 3" descr="glenny_2015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-5"/>
          <a:stretch/>
        </p:blipFill>
        <p:spPr>
          <a:xfrm>
            <a:off x="457200" y="1968164"/>
            <a:ext cx="3714303" cy="37146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61944" y="59870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Jean </a:t>
            </a:r>
            <a:r>
              <a:rPr lang="en-US" sz="1000" dirty="0" err="1" smtClean="0">
                <a:solidFill>
                  <a:srgbClr val="7F7F7F"/>
                </a:solidFill>
              </a:rPr>
              <a:t>Macklaim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8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reality</a:t>
            </a:r>
            <a:endParaRPr lang="en-US" dirty="0"/>
          </a:p>
        </p:txBody>
      </p:sp>
      <p:pic>
        <p:nvPicPr>
          <p:cNvPr id="4" name="Content Placeholder 3" descr="glenny_2015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-5"/>
          <a:stretch/>
        </p:blipFill>
        <p:spPr>
          <a:xfrm>
            <a:off x="457200" y="1968164"/>
            <a:ext cx="3714303" cy="3714669"/>
          </a:xfrm>
        </p:spPr>
      </p:pic>
      <p:pic>
        <p:nvPicPr>
          <p:cNvPr id="3" name="Picture 2" descr="farms_201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82" y="1938659"/>
            <a:ext cx="3744174" cy="374417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61944" y="59870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Jean </a:t>
            </a:r>
            <a:r>
              <a:rPr lang="en-US" sz="1000" dirty="0" err="1" smtClean="0">
                <a:solidFill>
                  <a:srgbClr val="7F7F7F"/>
                </a:solidFill>
              </a:rPr>
              <a:t>Macklaim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Single bacterial types can have a big effect</a:t>
            </a:r>
          </a:p>
          <a:p>
            <a:r>
              <a:rPr lang="en-US" dirty="0"/>
              <a:t>But usually, it’s the ecosystem!</a:t>
            </a:r>
          </a:p>
          <a:p>
            <a:r>
              <a:rPr lang="en-US" dirty="0" smtClean="0"/>
              <a:t>Sometimes </a:t>
            </a:r>
            <a:r>
              <a:rPr lang="en-US" dirty="0" smtClean="0"/>
              <a:t>we just have bacteria, sometimes we have a </a:t>
            </a:r>
            <a:r>
              <a:rPr lang="en-US" dirty="0" err="1" smtClean="0"/>
              <a:t>microbiome</a:t>
            </a:r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 smtClean="0"/>
              <a:t>is more </a:t>
            </a:r>
            <a:r>
              <a:rPr lang="en-US" dirty="0" smtClean="0"/>
              <a:t>useful than taxonomy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6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Moral of the story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planet </a:t>
            </a:r>
            <a:r>
              <a:rPr lang="en-US" dirty="0" smtClean="0"/>
              <a:t>will be </a:t>
            </a:r>
            <a:r>
              <a:rPr lang="en-US" dirty="0"/>
              <a:t>just fine if we </a:t>
            </a:r>
            <a:r>
              <a:rPr lang="en-US" dirty="0" smtClean="0"/>
              <a:t>disappear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 need to </a:t>
            </a:r>
            <a:r>
              <a:rPr lang="en-US" dirty="0" smtClean="0">
                <a:solidFill>
                  <a:schemeClr val="bg1"/>
                </a:solidFill>
              </a:rPr>
              <a:t>harness the </a:t>
            </a:r>
            <a:r>
              <a:rPr lang="en-US" dirty="0" err="1">
                <a:solidFill>
                  <a:schemeClr val="bg1"/>
                </a:solidFill>
              </a:rPr>
              <a:t>microbiome</a:t>
            </a:r>
            <a:r>
              <a:rPr lang="en-US" dirty="0">
                <a:solidFill>
                  <a:schemeClr val="bg1"/>
                </a:solidFill>
              </a:rPr>
              <a:t> to save ourselves!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4" y="2294482"/>
            <a:ext cx="6144642" cy="34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6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the planet?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planet </a:t>
            </a:r>
            <a:r>
              <a:rPr lang="en-US" dirty="0" smtClean="0"/>
              <a:t>will be </a:t>
            </a:r>
            <a:r>
              <a:rPr lang="en-US" dirty="0"/>
              <a:t>just fine if we </a:t>
            </a:r>
            <a:r>
              <a:rPr lang="en-US" dirty="0" smtClean="0"/>
              <a:t>disappear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we need to </a:t>
            </a:r>
            <a:r>
              <a:rPr lang="en-US" dirty="0" smtClean="0"/>
              <a:t>harness the </a:t>
            </a:r>
            <a:r>
              <a:rPr lang="en-US" dirty="0" err="1"/>
              <a:t>microbiome</a:t>
            </a:r>
            <a:r>
              <a:rPr lang="en-US" dirty="0"/>
              <a:t> to </a:t>
            </a:r>
            <a:r>
              <a:rPr lang="en-US" dirty="0" smtClean="0"/>
              <a:t>save us!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07" y="2322821"/>
            <a:ext cx="3761201" cy="3579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3850"/>
          <a:stretch/>
        </p:blipFill>
        <p:spPr>
          <a:xfrm>
            <a:off x="6690772" y="3425053"/>
            <a:ext cx="1109167" cy="12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2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sense </a:t>
            </a:r>
            <a:r>
              <a:rPr lang="en-US" smtClean="0"/>
              <a:t>of proportion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16968" y="6183698"/>
            <a:ext cx="2737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/wiki/Biomass_(ecology)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355" b="-2355"/>
          <a:stretch/>
        </p:blipFill>
        <p:spPr>
          <a:xfrm>
            <a:off x="457200" y="935752"/>
            <a:ext cx="8229600" cy="5190412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sense </a:t>
            </a:r>
            <a:r>
              <a:rPr lang="en-US" smtClean="0"/>
              <a:t>of proportion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16968" y="6183698"/>
            <a:ext cx="2737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/wiki/Biomass_(ecology)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34" r="-834"/>
          <a:stretch>
            <a:fillRect/>
          </a:stretch>
        </p:blipFill>
        <p:spPr>
          <a:xfrm>
            <a:off x="422244" y="935752"/>
            <a:ext cx="8229600" cy="51904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sense </a:t>
            </a:r>
            <a:r>
              <a:rPr lang="en-US" smtClean="0"/>
              <a:t>of proportion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16968" y="6183698"/>
            <a:ext cx="2737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/wiki/Biomass_(ecology)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1142" r="1142"/>
          <a:stretch>
            <a:fillRect/>
          </a:stretch>
        </p:blipFill>
        <p:spPr/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bacterial type can make all the difference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233" y="4925570"/>
            <a:ext cx="4385733" cy="1200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9019" y="6134630"/>
            <a:ext cx="2002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Fermenting Solutions International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8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 to fully ban </a:t>
            </a:r>
            <a:r>
              <a:rPr lang="en-US" dirty="0" err="1"/>
              <a:t>neonicotinoid</a:t>
            </a:r>
            <a:r>
              <a:rPr lang="en-US" dirty="0"/>
              <a:t> insecticides to protect </a:t>
            </a:r>
            <a:r>
              <a:rPr lang="en-US" dirty="0" smtClean="0"/>
              <a:t>bees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9272" b="-1927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7837386" y="6029403"/>
            <a:ext cx="90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Reuters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2064"/>
            <a:ext cx="4424654" cy="376076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359" b="-1796"/>
          <a:stretch/>
        </p:blipFill>
        <p:spPr>
          <a:xfrm>
            <a:off x="6486954" y="166460"/>
            <a:ext cx="2199846" cy="690501"/>
          </a:xfrm>
        </p:spPr>
      </p:pic>
      <p:sp>
        <p:nvSpPr>
          <p:cNvPr id="10" name="TextBox 9"/>
          <p:cNvSpPr txBox="1"/>
          <p:nvPr/>
        </p:nvSpPr>
        <p:spPr>
          <a:xfrm>
            <a:off x="3383798" y="6128196"/>
            <a:ext cx="5631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Raymann</a:t>
            </a:r>
            <a:r>
              <a:rPr lang="en-US" sz="1000" dirty="0" smtClean="0">
                <a:solidFill>
                  <a:srgbClr val="7F7F7F"/>
                </a:solidFill>
              </a:rPr>
              <a:t> (2108) </a:t>
            </a:r>
            <a:r>
              <a:rPr lang="en-US" sz="1000" dirty="0" err="1" smtClean="0">
                <a:solidFill>
                  <a:srgbClr val="7F7F7F"/>
                </a:solidFill>
              </a:rPr>
              <a:t>Imidacloprid</a:t>
            </a:r>
            <a:r>
              <a:rPr lang="en-US" sz="1000" dirty="0" smtClean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decreases honey bee survival but does not affect </a:t>
            </a:r>
            <a:r>
              <a:rPr lang="en-US" sz="1000" dirty="0" smtClean="0">
                <a:solidFill>
                  <a:srgbClr val="7F7F7F"/>
                </a:solidFill>
              </a:rPr>
              <a:t>the gut </a:t>
            </a:r>
            <a:r>
              <a:rPr lang="en-US" sz="1000" dirty="0" err="1" smtClean="0">
                <a:solidFill>
                  <a:srgbClr val="7F7F7F"/>
                </a:solidFill>
              </a:rPr>
              <a:t>microbiome</a:t>
            </a:r>
            <a:r>
              <a:rPr lang="en-US" sz="1000" dirty="0" smtClean="0">
                <a:solidFill>
                  <a:srgbClr val="7F7F7F"/>
                </a:solidFill>
              </a:rPr>
              <a:t> AEM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Gairdner SOTW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5612</TotalTime>
  <Words>894</Words>
  <Application>Microsoft Macintosh PowerPoint</Application>
  <PresentationFormat>On-screen Show (4:3)</PresentationFormat>
  <Paragraphs>163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Saving the planet</vt:lpstr>
      <vt:lpstr>A sense of proportion</vt:lpstr>
      <vt:lpstr>A sense of proportion</vt:lpstr>
      <vt:lpstr>A sense of proportion</vt:lpstr>
      <vt:lpstr>A sense of proportion</vt:lpstr>
      <vt:lpstr>A sense of proportion</vt:lpstr>
      <vt:lpstr>Sometimes …</vt:lpstr>
      <vt:lpstr>EU to fully ban neonicotinoid insecticides to protect bees</vt:lpstr>
      <vt:lpstr>PowerPoint Presentation</vt:lpstr>
      <vt:lpstr>PowerPoint Presentation</vt:lpstr>
      <vt:lpstr>PowerPoint Presentation</vt:lpstr>
      <vt:lpstr>PowerPoint Presentation</vt:lpstr>
      <vt:lpstr>PET plastic</vt:lpstr>
      <vt:lpstr>PET plastic and the magic enzyme</vt:lpstr>
      <vt:lpstr>PET plastic and the magic enzyme</vt:lpstr>
      <vt:lpstr>But usually …</vt:lpstr>
      <vt:lpstr>Definition</vt:lpstr>
      <vt:lpstr>How to recognize a microbiome</vt:lpstr>
      <vt:lpstr>How to recognize a microbiome</vt:lpstr>
      <vt:lpstr>How to recognize a microbiome</vt:lpstr>
      <vt:lpstr>How to recognize a microbiome</vt:lpstr>
      <vt:lpstr>Do we have a microbiome?</vt:lpstr>
      <vt:lpstr>Do we have a microbiome?</vt:lpstr>
      <vt:lpstr>Levels of analysis</vt:lpstr>
      <vt:lpstr>Function trumps taxonomy</vt:lpstr>
      <vt:lpstr>It’s the pan-genome!</vt:lpstr>
      <vt:lpstr>Ecosystem therapeutics for Clostridium difficile</vt:lpstr>
      <vt:lpstr>Modulating the human microbiome</vt:lpstr>
      <vt:lpstr>Waste-water  </vt:lpstr>
      <vt:lpstr>Waste-water  </vt:lpstr>
      <vt:lpstr>Maize endophytic microbiome</vt:lpstr>
      <vt:lpstr>The ideal case</vt:lpstr>
      <vt:lpstr>Back to reality</vt:lpstr>
      <vt:lpstr>Summary</vt:lpstr>
      <vt:lpstr>Moral of the story …</vt:lpstr>
      <vt:lpstr>Saving the planet?</vt:lpstr>
    </vt:vector>
  </TitlesOfParts>
  <Company>UWO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Gloor</dc:creator>
  <cp:lastModifiedBy>Greg Gloor</cp:lastModifiedBy>
  <cp:revision>56</cp:revision>
  <dcterms:created xsi:type="dcterms:W3CDTF">2018-04-18T18:45:09Z</dcterms:created>
  <dcterms:modified xsi:type="dcterms:W3CDTF">2018-05-04T16:05:45Z</dcterms:modified>
</cp:coreProperties>
</file>